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72" r:id="rId4"/>
    <p:sldId id="273" r:id="rId5"/>
    <p:sldId id="259" r:id="rId6"/>
    <p:sldId id="260" r:id="rId7"/>
    <p:sldId id="268" r:id="rId8"/>
    <p:sldId id="274" r:id="rId9"/>
    <p:sldId id="276" r:id="rId10"/>
    <p:sldId id="27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74" autoAdjust="0"/>
    <p:restoredTop sz="88489" autoAdjust="0"/>
  </p:normalViewPr>
  <p:slideViewPr>
    <p:cSldViewPr>
      <p:cViewPr varScale="1">
        <p:scale>
          <a:sx n="70" d="100"/>
          <a:sy n="70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Book1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v>Sawn Logs &amp;Sheet1!$9:$9 Veneer Logs</c:v>
          </c:tx>
          <c:invertIfNegative val="0"/>
          <c:val>
            <c:numRef>
              <c:f>Sheet1!$D$9:$H$9</c:f>
              <c:numCache>
                <c:formatCode>General</c:formatCode>
                <c:ptCount val="5"/>
                <c:pt idx="0">
                  <c:v>853</c:v>
                </c:pt>
                <c:pt idx="2" formatCode="#,##0">
                  <c:v>1443</c:v>
                </c:pt>
                <c:pt idx="4" formatCode="#,##0">
                  <c:v>1773</c:v>
                </c:pt>
              </c:numCache>
            </c:numRef>
          </c:val>
        </c:ser>
        <c:ser>
          <c:idx val="1"/>
          <c:order val="1"/>
          <c:tx>
            <c:v>Energy Wood</c:v>
          </c:tx>
          <c:invertIfNegative val="0"/>
          <c:val>
            <c:numRef>
              <c:f>Sheet1!$D$10:$H$10</c:f>
              <c:numCache>
                <c:formatCode>General</c:formatCode>
                <c:ptCount val="5"/>
                <c:pt idx="0" formatCode="#,##0">
                  <c:v>1868</c:v>
                </c:pt>
                <c:pt idx="2" formatCode="#,##0">
                  <c:v>3138</c:v>
                </c:pt>
                <c:pt idx="4" formatCode="#,##0">
                  <c:v>8209</c:v>
                </c:pt>
              </c:numCache>
            </c:numRef>
          </c:val>
        </c:ser>
        <c:ser>
          <c:idx val="2"/>
          <c:order val="2"/>
          <c:tx>
            <c:v>Household Energy Wood</c:v>
          </c:tx>
          <c:invertIfNegative val="0"/>
          <c:val>
            <c:numRef>
              <c:f>Sheet1!$D$11:$H$11</c:f>
              <c:numCache>
                <c:formatCode>General</c:formatCode>
                <c:ptCount val="5"/>
                <c:pt idx="0" formatCode="#,##0">
                  <c:v>1868</c:v>
                </c:pt>
                <c:pt idx="2" formatCode="#,##0">
                  <c:v>2064</c:v>
                </c:pt>
                <c:pt idx="4" formatCode="#,##0">
                  <c:v>2054</c:v>
                </c:pt>
              </c:numCache>
            </c:numRef>
          </c:val>
        </c:ser>
        <c:ser>
          <c:idx val="4"/>
          <c:order val="3"/>
          <c:tx>
            <c:v>Total Wood Demand</c:v>
          </c:tx>
          <c:invertIfNegative val="0"/>
          <c:val>
            <c:numRef>
              <c:f>Sheet1!$D$13:$H$13</c:f>
              <c:numCache>
                <c:formatCode>General</c:formatCode>
                <c:ptCount val="5"/>
                <c:pt idx="0" formatCode="#,##0">
                  <c:v>3401</c:v>
                </c:pt>
                <c:pt idx="2" formatCode="#,##0">
                  <c:v>7553</c:v>
                </c:pt>
                <c:pt idx="4" formatCode="#,##0">
                  <c:v>13082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56276352"/>
        <c:axId val="256277888"/>
      </c:barChart>
      <c:catAx>
        <c:axId val="256276352"/>
        <c:scaling>
          <c:orientation val="minMax"/>
        </c:scaling>
        <c:delete val="0"/>
        <c:axPos val="b"/>
        <c:numFmt formatCode="yyyy" sourceLinked="0"/>
        <c:majorTickMark val="out"/>
        <c:minorTickMark val="none"/>
        <c:tickLblPos val="nextTo"/>
        <c:crossAx val="256277888"/>
        <c:crosses val="autoZero"/>
        <c:auto val="0"/>
        <c:lblAlgn val="ctr"/>
        <c:lblOffset val="100"/>
        <c:tickLblSkip val="2010"/>
        <c:tickMarkSkip val="10"/>
        <c:noMultiLvlLbl val="0"/>
      </c:catAx>
      <c:valAx>
        <c:axId val="256277888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56276352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6584638738249482"/>
          <c:y val="5.558225659374047E-2"/>
          <c:w val="0.32666538801736994"/>
          <c:h val="0.86828377863382922"/>
        </c:manualLayout>
      </c:layout>
      <c:overlay val="0"/>
    </c:legend>
    <c:plotVisOnly val="1"/>
    <c:dispBlanksAs val="gap"/>
    <c:showDLblsOverMax val="0"/>
  </c:chart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0.12491</cdr:x>
      <cdr:y>0.87978</cdr:y>
    </cdr:from>
    <cdr:to>
      <cdr:x>0.26081</cdr:x>
      <cdr:y>0.99256</cdr:y>
    </cdr:to>
    <cdr:sp macro="" textlink="">
      <cdr:nvSpPr>
        <cdr:cNvPr id="2" name="Rectangle 1"/>
        <cdr:cNvSpPr/>
      </cdr:nvSpPr>
      <cdr:spPr>
        <a:xfrm xmlns:a="http://schemas.openxmlformats.org/drawingml/2006/main">
          <a:off x="533400" y="2078213"/>
          <a:ext cx="580292" cy="26640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2010</a:t>
          </a:r>
          <a:endParaRPr lang="en-US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0.48181</cdr:x>
      <cdr:y>0.88722</cdr:y>
    </cdr:from>
    <cdr:to>
      <cdr:x>0.61771</cdr:x>
      <cdr:y>1</cdr:y>
    </cdr:to>
    <cdr:sp macro="" textlink="">
      <cdr:nvSpPr>
        <cdr:cNvPr id="3" name="Rectangle 2"/>
        <cdr:cNvSpPr/>
      </cdr:nvSpPr>
      <cdr:spPr>
        <a:xfrm xmlns:a="http://schemas.openxmlformats.org/drawingml/2006/main">
          <a:off x="2057400" y="2095798"/>
          <a:ext cx="580292" cy="26640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2050</a:t>
          </a:r>
          <a:endParaRPr lang="en-US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0.31229</cdr:x>
      <cdr:y>0.88722</cdr:y>
    </cdr:from>
    <cdr:to>
      <cdr:x>0.44818</cdr:x>
      <cdr:y>1</cdr:y>
    </cdr:to>
    <cdr:sp macro="" textlink="">
      <cdr:nvSpPr>
        <cdr:cNvPr id="4" name="Rectangle 3"/>
        <cdr:cNvSpPr/>
      </cdr:nvSpPr>
      <cdr:spPr>
        <a:xfrm xmlns:a="http://schemas.openxmlformats.org/drawingml/2006/main">
          <a:off x="1333500" y="2095798"/>
          <a:ext cx="580292" cy="26640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dirty="0" smtClean="0">
              <a:solidFill>
                <a:schemeClr val="tx1"/>
              </a:solidFill>
            </a:rPr>
            <a:t>2030</a:t>
          </a:r>
          <a:endParaRPr lang="en-US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0.67639</cdr:x>
      <cdr:y>0.81165</cdr:y>
    </cdr:from>
    <cdr:to>
      <cdr:x>0.89053</cdr:x>
      <cdr:y>0.91433</cdr:y>
    </cdr:to>
    <cdr:sp macro="" textlink="">
      <cdr:nvSpPr>
        <cdr:cNvPr id="5" name="Rectangle 4"/>
        <cdr:cNvSpPr/>
      </cdr:nvSpPr>
      <cdr:spPr>
        <a:xfrm xmlns:a="http://schemas.openxmlformats.org/drawingml/2006/main">
          <a:off x="2888274" y="2006260"/>
          <a:ext cx="914400" cy="253801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sz="900" i="1" dirty="0" smtClean="0">
              <a:solidFill>
                <a:schemeClr val="tx1"/>
              </a:solidFill>
            </a:rPr>
            <a:t>WWF 2012</a:t>
          </a:r>
          <a:endParaRPr lang="en-US" sz="900" i="1" dirty="0">
            <a:solidFill>
              <a:schemeClr val="tx1"/>
            </a:solidFill>
          </a:endParaRPr>
        </a:p>
      </cdr:txBody>
    </cdr:sp>
  </cdr:relSizeAnchor>
  <cdr:relSizeAnchor xmlns:cdr="http://schemas.openxmlformats.org/drawingml/2006/chartDrawing">
    <cdr:from>
      <cdr:x>0.14104</cdr:x>
      <cdr:y>0.08774</cdr:y>
    </cdr:from>
    <cdr:to>
      <cdr:x>0.28312</cdr:x>
      <cdr:y>0.1328</cdr:y>
    </cdr:to>
    <cdr:sp macro="" textlink="">
      <cdr:nvSpPr>
        <cdr:cNvPr id="6" name="Rectangle 5"/>
        <cdr:cNvSpPr/>
      </cdr:nvSpPr>
      <cdr:spPr>
        <a:xfrm xmlns:a="http://schemas.openxmlformats.org/drawingml/2006/main">
          <a:off x="602274" y="216876"/>
          <a:ext cx="606669" cy="111370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>
          <a:solidFill>
            <a:schemeClr val="bg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defPPr>
            <a:defRPr lang="en-US"/>
          </a:defPPr>
          <a:lvl1pPr marL="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algn="l" defTabSz="914400" rtl="0" eaLnBrk="1" latinLnBrk="0" hangingPunct="1">
            <a:defRPr sz="1800" kern="12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900" i="1" dirty="0" smtClean="0">
              <a:solidFill>
                <a:schemeClr val="tx1"/>
              </a:solidFill>
            </a:rPr>
            <a:t>Mill m3</a:t>
          </a:r>
          <a:endParaRPr lang="en-US" sz="900" i="1" dirty="0">
            <a:solidFill>
              <a:schemeClr val="tx1"/>
            </a:solidFill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C1E19-7EAE-46FD-AE8E-793DACD789BA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AA563B-3E33-4868-9A06-A27925CE06F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63325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Arial" pitchFamily="34" charset="0"/>
              <a:buChar char="•"/>
            </a:pPr>
            <a:r>
              <a:rPr lang="en-US" dirty="0" smtClean="0"/>
              <a:t>Currently, attention is</a:t>
            </a:r>
            <a:r>
              <a:rPr lang="en-US" baseline="0" dirty="0" smtClean="0"/>
              <a:t> on Biofuels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However </a:t>
            </a:r>
            <a:r>
              <a:rPr lang="en-US" b="1" baseline="0" dirty="0" smtClean="0"/>
              <a:t>still 95% of all </a:t>
            </a:r>
            <a:r>
              <a:rPr lang="en-US" b="1" baseline="0" dirty="0" err="1" smtClean="0"/>
              <a:t>bionergy</a:t>
            </a:r>
            <a:r>
              <a:rPr lang="en-US" b="1" baseline="0" dirty="0" smtClean="0"/>
              <a:t> comes from traditional use: firewood and charcoal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Close attention needs to be paid to modern use of </a:t>
            </a:r>
            <a:r>
              <a:rPr lang="en-US" b="1" baseline="0" dirty="0" smtClean="0"/>
              <a:t>solid biomass especially in Europe </a:t>
            </a:r>
            <a:r>
              <a:rPr lang="en-US" baseline="0" dirty="0" smtClean="0"/>
              <a:t>and to some degree in North America: </a:t>
            </a:r>
          </a:p>
          <a:p>
            <a:pPr>
              <a:buFont typeface="Arial" pitchFamily="34" charset="0"/>
              <a:buChar char="•"/>
            </a:pPr>
            <a:r>
              <a:rPr lang="en-US" baseline="0" dirty="0" smtClean="0"/>
              <a:t> Demand in Wood Pellets is increasing dramatically. </a:t>
            </a:r>
            <a:r>
              <a:rPr lang="en-US" b="1" baseline="0" dirty="0" smtClean="0"/>
              <a:t>Supply in Europe cannot keep up with demand. Risk of additional deforestation in developing countries from pellet imports</a:t>
            </a:r>
            <a:endParaRPr lang="en-US" b="1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AA563B-3E33-4868-9A06-A27925CE06F8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72979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35511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27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36505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815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65998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36808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7086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95659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60039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01109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4786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3F9509-435B-49AB-8027-8908AB7248A8}" type="datetimeFigureOut">
              <a:rPr lang="en-US" smtClean="0"/>
              <a:t>11/2/2014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E5BD3D-9B43-40AE-9546-B5ADB61063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4567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chart" Target="../charts/chart1.xml"/><Relationship Id="rId4" Type="http://schemas.openxmlformats.org/officeDocument/2006/relationships/image" Target="../media/image3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053" y="1219200"/>
            <a:ext cx="7772400" cy="17526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ITTC 50</a:t>
            </a:r>
            <a:r>
              <a:rPr lang="en-US" b="1" baseline="30000" dirty="0" smtClean="0"/>
              <a:t>th</a:t>
            </a:r>
            <a:r>
              <a:rPr lang="en-US" b="1" dirty="0" smtClean="0"/>
              <a:t> Session</a:t>
            </a:r>
            <a:br>
              <a:rPr lang="en-US" b="1" dirty="0" smtClean="0"/>
            </a:br>
            <a:r>
              <a:rPr lang="en-US" b="1" dirty="0" smtClean="0"/>
              <a:t>Article 14 ITTA – Selection of new Executive Director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853" y="3733800"/>
            <a:ext cx="6400800" cy="1752600"/>
          </a:xfrm>
        </p:spPr>
        <p:txBody>
          <a:bodyPr/>
          <a:lstStyle/>
          <a:p>
            <a:r>
              <a:rPr lang="en-US" b="1" dirty="0" smtClean="0"/>
              <a:t>Candidate</a:t>
            </a:r>
            <a:endParaRPr lang="en-US" b="1" dirty="0" smtClean="0"/>
          </a:p>
          <a:p>
            <a:r>
              <a:rPr lang="en-US" b="1" dirty="0" smtClean="0"/>
              <a:t>Dr. Gerhard Dieterle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7569" y="5035062"/>
            <a:ext cx="1147368" cy="14356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5008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 algn="ctr">
              <a:buNone/>
            </a:pPr>
            <a:r>
              <a:rPr lang="en-US" sz="5400" b="1" dirty="0" smtClean="0"/>
              <a:t>Thank you for your attention!</a:t>
            </a:r>
            <a:endParaRPr lang="en-US" sz="5400" b="1" dirty="0"/>
          </a:p>
        </p:txBody>
      </p:sp>
    </p:spTree>
    <p:extLst>
      <p:ext uri="{BB962C8B-B14F-4D97-AF65-F5344CB8AC3E}">
        <p14:creationId xmlns:p14="http://schemas.microsoft.com/office/powerpoint/2010/main" val="1407096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Changing Context for Tropical Forest Management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1676400"/>
            <a:ext cx="8229600" cy="48768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 smtClean="0"/>
              <a:t>Focus on REDD+ and avoiding deforestation and forest degradation – negligence of productive values of forest</a:t>
            </a:r>
          </a:p>
          <a:p>
            <a:pPr lvl="0"/>
            <a:r>
              <a:rPr lang="en-US" dirty="0" smtClean="0"/>
              <a:t>Increasing </a:t>
            </a:r>
            <a:r>
              <a:rPr lang="en-US" dirty="0"/>
              <a:t>demand for verified legal/sustainable products</a:t>
            </a:r>
          </a:p>
          <a:p>
            <a:r>
              <a:rPr lang="en-US" dirty="0" smtClean="0"/>
              <a:t>Changing demand: industrial roundwood, wood energy, timber plantations</a:t>
            </a:r>
          </a:p>
          <a:p>
            <a:r>
              <a:rPr lang="en-US" dirty="0" smtClean="0"/>
              <a:t>Pressure on forests from outside - Land tenure and governance issues in producer countries </a:t>
            </a:r>
          </a:p>
          <a:p>
            <a:r>
              <a:rPr lang="en-US" dirty="0" smtClean="0"/>
              <a:t>Increasing competition from consumer countries</a:t>
            </a:r>
          </a:p>
          <a:p>
            <a:r>
              <a:rPr lang="en-US" dirty="0" smtClean="0"/>
              <a:t>High informality of domestic consumption</a:t>
            </a:r>
          </a:p>
          <a:p>
            <a:r>
              <a:rPr lang="en-US" dirty="0" smtClean="0"/>
              <a:t>Perceived investment risks for investors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9661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Institutional Challenges for ITTO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US" dirty="0" smtClean="0"/>
              <a:t>Shrinking donor commitments leading to unstable/fluctuating </a:t>
            </a:r>
            <a:r>
              <a:rPr lang="en-US" dirty="0"/>
              <a:t>resource </a:t>
            </a:r>
            <a:r>
              <a:rPr lang="en-US" dirty="0" smtClean="0"/>
              <a:t>base</a:t>
            </a:r>
            <a:endParaRPr lang="en-US" dirty="0"/>
          </a:p>
          <a:p>
            <a:pPr lvl="0"/>
            <a:r>
              <a:rPr lang="en-US" dirty="0"/>
              <a:t>ITTO </a:t>
            </a:r>
            <a:r>
              <a:rPr lang="en-US" dirty="0" smtClean="0"/>
              <a:t>image/relevance </a:t>
            </a:r>
            <a:r>
              <a:rPr lang="en-US" dirty="0"/>
              <a:t>within the international forest and REDD+ </a:t>
            </a:r>
            <a:r>
              <a:rPr lang="en-US" dirty="0" smtClean="0"/>
              <a:t>regime (harvesting equals deforestation?)</a:t>
            </a:r>
            <a:endParaRPr lang="en-US" dirty="0"/>
          </a:p>
          <a:p>
            <a:pPr lvl="0"/>
            <a:r>
              <a:rPr lang="en-US" dirty="0" smtClean="0"/>
              <a:t>Safeguards - Social</a:t>
            </a:r>
            <a:r>
              <a:rPr lang="en-US" dirty="0"/>
              <a:t>, economic, institutional sustainability and impact</a:t>
            </a:r>
          </a:p>
          <a:p>
            <a:pPr lvl="0"/>
            <a:r>
              <a:rPr lang="en-US" dirty="0" smtClean="0"/>
              <a:t>Monitoring </a:t>
            </a:r>
            <a:r>
              <a:rPr lang="en-US" dirty="0"/>
              <a:t>&amp;</a:t>
            </a:r>
            <a:r>
              <a:rPr lang="en-US" dirty="0" smtClean="0"/>
              <a:t>Evaluation, safeguards (gender)</a:t>
            </a:r>
            <a:endParaRPr lang="en-US" dirty="0"/>
          </a:p>
          <a:p>
            <a:pPr lvl="0"/>
            <a:r>
              <a:rPr lang="en-US" dirty="0"/>
              <a:t>Communication and outreach </a:t>
            </a:r>
          </a:p>
          <a:p>
            <a:pPr lvl="0"/>
            <a:r>
              <a:rPr lang="en-US" dirty="0"/>
              <a:t>Uneven addressing of ITTA objectives (e.g. markets &amp; trade)</a:t>
            </a:r>
          </a:p>
          <a:p>
            <a:pPr lvl="0"/>
            <a:r>
              <a:rPr lang="en-US" dirty="0"/>
              <a:t>Quality of proposals, operational efficiency, delays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2562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44562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Relevance of ITTA 2006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32786207"/>
              </p:ext>
            </p:extLst>
          </p:nvPr>
        </p:nvGraphicFramePr>
        <p:xfrm>
          <a:off x="152400" y="1143000"/>
          <a:ext cx="8839200" cy="55798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24400"/>
                <a:gridCol w="4114800"/>
              </a:tblGrid>
              <a:tr h="398296"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Draft SDGs</a:t>
                      </a:r>
                      <a:endParaRPr 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 smtClean="0"/>
                        <a:t>ITTA Objectives (Art. 1)</a:t>
                      </a:r>
                      <a:endParaRPr lang="en-US" sz="2000" dirty="0"/>
                    </a:p>
                  </a:txBody>
                  <a:tcPr/>
                </a:tc>
              </a:tr>
              <a:tr h="28750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#1, 2: </a:t>
                      </a:r>
                      <a:r>
                        <a:rPr lang="en-GB" sz="1400" dirty="0" smtClean="0"/>
                        <a:t>End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poverty; hunger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a) Sustainable Development and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Poverty </a:t>
                      </a:r>
                      <a:r>
                        <a:rPr lang="en-US" sz="1400" dirty="0" smtClean="0"/>
                        <a:t>Alleviation</a:t>
                      </a:r>
                    </a:p>
                  </a:txBody>
                  <a:tcPr/>
                </a:tc>
              </a:tr>
              <a:tr h="4226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5, 10: Achieve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gender equality; </a:t>
                      </a:r>
                      <a:r>
                        <a:rPr lang="en-GB" sz="1400" dirty="0" smtClean="0"/>
                        <a:t>Reduce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inequality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g) Role and capacities of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forest dependent IPs and Local Communities</a:t>
                      </a:r>
                    </a:p>
                  </a:txBody>
                  <a:tcPr/>
                </a:tc>
              </a:tr>
              <a:tr h="46495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7: affordable, reliable, sustainable, modern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energy</a:t>
                      </a:r>
                      <a:r>
                        <a:rPr lang="en-GB" sz="1400" dirty="0" smtClean="0"/>
                        <a:t> for all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no specific objective on wood energy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f)), q) promoting role of NTFP</a:t>
                      </a:r>
                      <a:endParaRPr lang="en-US" sz="1400" b="1" dirty="0" smtClean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27870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 #8: </a:t>
                      </a:r>
                      <a:r>
                        <a:rPr lang="en-GB" sz="1400" dirty="0" smtClean="0"/>
                        <a:t>sustained, inclusive and sustainable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economic growth</a:t>
                      </a:r>
                      <a:r>
                        <a:rPr lang="en-GB" sz="1400" dirty="0" smtClean="0"/>
                        <a:t>,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employment </a:t>
                      </a:r>
                      <a:endParaRPr lang="en-GB" sz="1400" dirty="0" smtClean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 smtClean="0"/>
                        <a:t>i</a:t>
                      </a:r>
                      <a:r>
                        <a:rPr lang="en-US" sz="1400" dirty="0" smtClean="0"/>
                        <a:t>) promoting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industrialization, processing, employment</a:t>
                      </a:r>
                    </a:p>
                  </a:txBody>
                  <a:tcPr/>
                </a:tc>
              </a:tr>
              <a:tr h="49105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9: resilient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infrastructure</a:t>
                      </a:r>
                      <a:r>
                        <a:rPr lang="en-GB" sz="1400" dirty="0" smtClean="0"/>
                        <a:t>, inclusive and sustainable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industrialization</a:t>
                      </a:r>
                      <a:r>
                        <a:rPr lang="en-GB" sz="1400" dirty="0" smtClean="0">
                          <a:solidFill>
                            <a:srgbClr val="FF0000"/>
                          </a:solidFill>
                        </a:rPr>
                        <a:t> </a:t>
                      </a:r>
                      <a:r>
                        <a:rPr lang="en-GB" sz="1400" dirty="0" smtClean="0"/>
                        <a:t>and foster innovation</a:t>
                      </a: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30376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12: sustainable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consumption and production </a:t>
                      </a:r>
                      <a:r>
                        <a:rPr lang="en-GB" sz="1400" dirty="0" smtClean="0"/>
                        <a:t>patterns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k) promote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legal harvest and trade</a:t>
                      </a:r>
                    </a:p>
                  </a:txBody>
                  <a:tcPr/>
                </a:tc>
              </a:tr>
              <a:tr h="286466">
                <a:tc>
                  <a:txBody>
                    <a:bodyPr/>
                    <a:lstStyle/>
                    <a:p>
                      <a:r>
                        <a:rPr lang="en-GB" sz="1400" dirty="0" smtClean="0"/>
                        <a:t>#13: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combat climate change </a:t>
                      </a:r>
                      <a:r>
                        <a:rPr lang="en-GB" sz="1400" dirty="0" smtClean="0"/>
                        <a:t>and its impacts</a:t>
                      </a:r>
                      <a:endParaRPr lang="en-US" sz="1400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b="1" dirty="0" smtClean="0">
                        <a:solidFill>
                          <a:srgbClr val="00B050"/>
                        </a:solidFill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REDDES;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no specific objective; indirect through </a:t>
                      </a:r>
                      <a:r>
                        <a:rPr lang="en-US" sz="1400" b="1" dirty="0" err="1" smtClean="0">
                          <a:solidFill>
                            <a:srgbClr val="00B050"/>
                          </a:solidFill>
                        </a:rPr>
                        <a:t>i</a:t>
                      </a:r>
                      <a:r>
                        <a:rPr lang="en-US" sz="1400" b="1" dirty="0" smtClean="0">
                          <a:solidFill>
                            <a:srgbClr val="00B050"/>
                          </a:solidFill>
                        </a:rPr>
                        <a:t>), n)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smtClean="0"/>
                        <a:t>j) Promote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reforestation, rehabilitation, restoration;     </a:t>
                      </a:r>
                      <a:r>
                        <a:rPr lang="en-US" sz="1400" dirty="0" smtClean="0"/>
                        <a:t/>
                      </a:r>
                      <a:br>
                        <a:rPr lang="en-US" sz="1400" dirty="0" smtClean="0"/>
                      </a:br>
                      <a:r>
                        <a:rPr lang="en-US" sz="1400" dirty="0" smtClean="0"/>
                        <a:t>q) R&amp;D for promoting SFM, conservation, efficiency</a:t>
                      </a:r>
                      <a:endParaRPr lang="en-US" sz="1400" dirty="0"/>
                    </a:p>
                  </a:txBody>
                  <a:tcPr/>
                </a:tc>
              </a:tr>
              <a:tr h="88186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15: Protect, restore and promote sustainable use of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terrestrial ecosystems</a:t>
                      </a:r>
                      <a:r>
                        <a:rPr lang="en-GB" sz="1400" dirty="0" smtClean="0"/>
                        <a:t>, sustainably manage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forests</a:t>
                      </a:r>
                      <a:r>
                        <a:rPr lang="en-GB" sz="1400" dirty="0" smtClean="0"/>
                        <a:t>, combat desertification, and halt and reverse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land degradation </a:t>
                      </a:r>
                      <a:r>
                        <a:rPr lang="en-GB" sz="1400" dirty="0" smtClean="0"/>
                        <a:t>and halt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biodiversity</a:t>
                      </a:r>
                      <a:r>
                        <a:rPr lang="en-GB" sz="1400" dirty="0" smtClean="0"/>
                        <a:t> loss</a:t>
                      </a:r>
                      <a:endParaRPr lang="en-US" sz="1400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/>
                    </a:p>
                  </a:txBody>
                  <a:tcPr/>
                </a:tc>
              </a:tr>
              <a:tr h="68747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 16: Peaceful and inclusive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societies</a:t>
                      </a:r>
                      <a:r>
                        <a:rPr lang="en-GB" sz="1400" dirty="0" smtClean="0"/>
                        <a:t> for sustainable development, access to justice, effective, accountable and inclusive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institutions</a:t>
                      </a:r>
                      <a:r>
                        <a:rPr lang="en-GB" sz="1400" dirty="0" smtClean="0"/>
                        <a:t> at all levels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n) Strengthen capacities for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FLEG, address illegal logging/trade; </a:t>
                      </a:r>
                    </a:p>
                    <a:p>
                      <a:endParaRPr lang="en-US" sz="1400" dirty="0"/>
                    </a:p>
                  </a:txBody>
                  <a:tcPr/>
                </a:tc>
              </a:tr>
              <a:tr h="46042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 smtClean="0"/>
                        <a:t>#17: Strengthen the means of </a:t>
                      </a:r>
                      <a:r>
                        <a:rPr lang="en-GB" sz="1400" b="1" dirty="0" smtClean="0">
                          <a:solidFill>
                            <a:srgbClr val="FF0000"/>
                          </a:solidFill>
                        </a:rPr>
                        <a:t>implementation</a:t>
                      </a:r>
                      <a:r>
                        <a:rPr lang="en-GB" sz="1400" dirty="0" smtClean="0"/>
                        <a:t> and revitalize the global partnership for 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g) </a:t>
                      </a:r>
                      <a:r>
                        <a:rPr lang="en-US" sz="1400" b="1" dirty="0" smtClean="0">
                          <a:solidFill>
                            <a:srgbClr val="FF0000"/>
                          </a:solidFill>
                        </a:rPr>
                        <a:t>Mechanisms for new and innovative funding</a:t>
                      </a:r>
                      <a:endParaRPr lang="en-US" sz="1400" b="1" dirty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453418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644769" y="3810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Increasing Global Wood Demand </a:t>
            </a: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en-US" dirty="0" smtClean="0">
                <a:solidFill>
                  <a:schemeClr val="accent1">
                    <a:lumMod val="75000"/>
                  </a:schemeClr>
                </a:solidFill>
              </a:rPr>
            </a:b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Content Placeholder 5"/>
          <p:cNvPicPr>
            <a:picLocks noGrp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3402" y="1752600"/>
            <a:ext cx="3396136" cy="2004495"/>
          </a:xfrm>
          <a:prstGeom prst="rect">
            <a:avLst/>
          </a:prstGeom>
        </p:spPr>
      </p:pic>
      <p:pic>
        <p:nvPicPr>
          <p:cNvPr id="7" name="Picture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149969" y="3937199"/>
            <a:ext cx="4724400" cy="2933700"/>
          </a:xfrm>
          <a:prstGeom prst="rect">
            <a:avLst/>
          </a:prstGeom>
          <a:noFill/>
          <a:ln w="6350" cmpd="sng">
            <a:noFill/>
            <a:miter lim="800000"/>
            <a:headEnd/>
            <a:tailEnd/>
          </a:ln>
          <a:effectLst/>
        </p:spPr>
      </p:pic>
      <p:sp>
        <p:nvSpPr>
          <p:cNvPr id="8" name="Rectangle 7"/>
          <p:cNvSpPr/>
          <p:nvPr/>
        </p:nvSpPr>
        <p:spPr>
          <a:xfrm>
            <a:off x="1940169" y="4267200"/>
            <a:ext cx="2209800" cy="2209800"/>
          </a:xfrm>
          <a:prstGeom prst="rect">
            <a:avLst/>
          </a:prstGeom>
          <a:solidFill>
            <a:schemeClr val="bg1"/>
          </a:solidFill>
        </p:spPr>
        <p:txBody>
          <a:bodyPr wrap="square">
            <a:normAutofit fontScale="92500" lnSpcReduction="20000"/>
          </a:bodyPr>
          <a:lstStyle/>
          <a:p>
            <a:r>
              <a:rPr lang="en-US" dirty="0" smtClean="0"/>
              <a:t>Demand in woodfuel and charcoal continues to increase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2.8 billion people will depend on traditional fuels in 2030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sz="1600" dirty="0" smtClean="0"/>
              <a:t>Massive increase in demand for energy wood in industrialized countries</a:t>
            </a:r>
          </a:p>
        </p:txBody>
      </p:sp>
      <p:sp>
        <p:nvSpPr>
          <p:cNvPr id="9" name="Rectangle 8"/>
          <p:cNvSpPr/>
          <p:nvPr/>
        </p:nvSpPr>
        <p:spPr>
          <a:xfrm>
            <a:off x="5726723" y="1225061"/>
            <a:ext cx="2286000" cy="4572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solidFill>
                  <a:schemeClr val="tx1"/>
                </a:solidFill>
              </a:rPr>
              <a:t>Increasing  Gap for Industrial Roundwood</a:t>
            </a:r>
            <a:endParaRPr lang="en-US" dirty="0">
              <a:solidFill>
                <a:schemeClr val="tx1"/>
              </a:solidFill>
            </a:endParaRPr>
          </a:p>
        </p:txBody>
      </p:sp>
      <p:graphicFrame>
        <p:nvGraphicFramePr>
          <p:cNvPr id="11" name="Chart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6802415"/>
              </p:ext>
            </p:extLst>
          </p:nvPr>
        </p:nvGraphicFramePr>
        <p:xfrm>
          <a:off x="921726" y="1465385"/>
          <a:ext cx="4270131" cy="247181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13" name="Rectangle 12"/>
          <p:cNvSpPr/>
          <p:nvPr/>
        </p:nvSpPr>
        <p:spPr>
          <a:xfrm>
            <a:off x="8077200" y="3309136"/>
            <a:ext cx="685800" cy="26640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i="1" dirty="0" smtClean="0">
                <a:solidFill>
                  <a:schemeClr val="tx1"/>
                </a:solidFill>
              </a:rPr>
              <a:t>IFC 2013</a:t>
            </a:r>
            <a:endParaRPr lang="en-US" sz="900" i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8571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Explore new Funding Opportunities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5257800"/>
          </a:xfrm>
        </p:spPr>
        <p:txBody>
          <a:bodyPr>
            <a:normAutofit fontScale="85000" lnSpcReduction="10000"/>
          </a:bodyPr>
          <a:lstStyle/>
          <a:p>
            <a:pPr lvl="0"/>
            <a:r>
              <a:rPr lang="en-US" dirty="0"/>
              <a:t>Tap on climate finance: Accreditation with the GCF, GEF, </a:t>
            </a:r>
            <a:r>
              <a:rPr lang="en-US" dirty="0" smtClean="0"/>
              <a:t>and </a:t>
            </a:r>
            <a:r>
              <a:rPr lang="en-US" dirty="0"/>
              <a:t>maintain close dialogue with prospective donor </a:t>
            </a:r>
            <a:r>
              <a:rPr lang="en-US" dirty="0" smtClean="0"/>
              <a:t>countries</a:t>
            </a:r>
          </a:p>
          <a:p>
            <a:pPr lvl="0"/>
            <a:endParaRPr lang="en-US" dirty="0"/>
          </a:p>
          <a:p>
            <a:r>
              <a:rPr lang="en-US" dirty="0" smtClean="0"/>
              <a:t>Go </a:t>
            </a:r>
            <a:r>
              <a:rPr lang="en-US" dirty="0"/>
              <a:t>from piecemeal approach to scale by following a programmatic </a:t>
            </a:r>
            <a:r>
              <a:rPr lang="en-US" dirty="0" smtClean="0"/>
              <a:t>approach, </a:t>
            </a:r>
            <a:r>
              <a:rPr lang="en-US" dirty="0"/>
              <a:t>when possible in partnership with strategic </a:t>
            </a:r>
            <a:r>
              <a:rPr lang="en-US" dirty="0" smtClean="0"/>
              <a:t>partners (CGIAR type of consortium?) 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Explore possibilities for a Forest Investment Facility for Green Growth (see Global Infrastructure Facility–GIF </a:t>
            </a:r>
            <a:r>
              <a:rPr lang="en-US" dirty="0" smtClean="0"/>
              <a:t>?)</a:t>
            </a:r>
          </a:p>
          <a:p>
            <a:endParaRPr lang="en-US" dirty="0" smtClean="0"/>
          </a:p>
          <a:p>
            <a:pPr lvl="0"/>
            <a:r>
              <a:rPr lang="en-US" dirty="0"/>
              <a:t>Closely liaise with key consumer and transition countries and markets (China and India are key for ITTO’s agenda)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7918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01762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chemeClr val="accent1">
                    <a:lumMod val="75000"/>
                  </a:schemeClr>
                </a:solidFill>
              </a:rPr>
              <a:t>Strengthen ITTO’s Visibility </a:t>
            </a: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-</a:t>
            </a:r>
            <a:b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3200" b="1" dirty="0" smtClean="0">
                <a:solidFill>
                  <a:schemeClr val="accent1">
                    <a:lumMod val="75000"/>
                  </a:schemeClr>
                </a:solidFill>
              </a:rPr>
              <a:t>Revitalize Communication, Outreach and Partnerships</a:t>
            </a:r>
            <a:endParaRPr lang="en-US" sz="32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458200" cy="4800600"/>
          </a:xfrm>
        </p:spPr>
        <p:txBody>
          <a:bodyPr>
            <a:normAutofit fontScale="70000" lnSpcReduction="20000"/>
          </a:bodyPr>
          <a:lstStyle/>
          <a:p>
            <a:pPr lvl="0"/>
            <a:r>
              <a:rPr lang="en-US" dirty="0"/>
              <a:t>Energetically </a:t>
            </a:r>
            <a:r>
              <a:rPr lang="en-US" b="1" dirty="0"/>
              <a:t>implement ITTO’s new knowledge management </a:t>
            </a:r>
            <a:r>
              <a:rPr lang="en-US" b="1" dirty="0" smtClean="0"/>
              <a:t>strategy</a:t>
            </a:r>
            <a:r>
              <a:rPr lang="en-US" dirty="0" smtClean="0"/>
              <a:t>, including communication </a:t>
            </a:r>
            <a:r>
              <a:rPr lang="en-US" dirty="0"/>
              <a:t>and </a:t>
            </a:r>
            <a:r>
              <a:rPr lang="en-US" dirty="0" smtClean="0"/>
              <a:t> - mandatory </a:t>
            </a:r>
            <a:r>
              <a:rPr lang="en-US" dirty="0"/>
              <a:t>communication budget in all ITTO projects</a:t>
            </a:r>
          </a:p>
          <a:p>
            <a:pPr marL="0" indent="0">
              <a:buNone/>
            </a:pPr>
            <a:endParaRPr lang="en-US" dirty="0"/>
          </a:p>
          <a:p>
            <a:pPr lvl="0"/>
            <a:r>
              <a:rPr lang="en-US" b="1" dirty="0" smtClean="0"/>
              <a:t>Bringing </a:t>
            </a:r>
            <a:r>
              <a:rPr lang="en-US" b="1" dirty="0"/>
              <a:t>sustainable forest management aspects and trade into the future International Arrangement on Forests under UNFF and the SDGs, work with CPF partners,</a:t>
            </a:r>
            <a:r>
              <a:rPr lang="en-US" dirty="0"/>
              <a:t> </a:t>
            </a:r>
            <a:endParaRPr lang="en-US" dirty="0" smtClean="0"/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b="1" dirty="0"/>
              <a:t>Influence REDD+ discourse</a:t>
            </a:r>
            <a:r>
              <a:rPr lang="en-US" dirty="0"/>
              <a:t> with regard to the productive role of forests and forest </a:t>
            </a:r>
            <a:r>
              <a:rPr lang="en-US" dirty="0" smtClean="0"/>
              <a:t>products</a:t>
            </a:r>
          </a:p>
          <a:p>
            <a:pPr marL="0" lvl="0" indent="0">
              <a:buNone/>
            </a:pPr>
            <a:endParaRPr lang="en-US" dirty="0"/>
          </a:p>
          <a:p>
            <a:pPr lvl="0"/>
            <a:r>
              <a:rPr lang="en-US" dirty="0"/>
              <a:t>Strengthen partnerships and program relations key partners such as with FAO, EU Liaison Unit and explore new partnerships such as with CIFOR, World Bank, Asian Development Bank etc.</a:t>
            </a:r>
          </a:p>
        </p:txBody>
      </p:sp>
    </p:spTree>
    <p:extLst>
      <p:ext uri="{BB962C8B-B14F-4D97-AF65-F5344CB8AC3E}">
        <p14:creationId xmlns:p14="http://schemas.microsoft.com/office/powerpoint/2010/main" val="34558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Address Operational Efficiency </a:t>
            </a:r>
            <a:endParaRPr lang="en-US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3612"/>
            <a:ext cx="8915400" cy="5257800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en-US" dirty="0" smtClean="0"/>
              <a:t>Mid-term </a:t>
            </a:r>
            <a:r>
              <a:rPr lang="en-US" dirty="0"/>
              <a:t>evaluation of SAP 2013-2018 </a:t>
            </a:r>
            <a:r>
              <a:rPr lang="en-US" dirty="0" smtClean="0"/>
              <a:t>for guidance </a:t>
            </a:r>
            <a:r>
              <a:rPr lang="en-US" dirty="0"/>
              <a:t>and scope for adjustments</a:t>
            </a:r>
          </a:p>
          <a:p>
            <a:pPr lvl="0"/>
            <a:r>
              <a:rPr lang="en-US" dirty="0"/>
              <a:t>Strengthen </a:t>
            </a:r>
            <a:r>
              <a:rPr lang="en-US" b="1" dirty="0"/>
              <a:t>quality and </a:t>
            </a:r>
            <a:r>
              <a:rPr lang="en-US" b="1" dirty="0" smtClean="0"/>
              <a:t>impact: </a:t>
            </a:r>
            <a:r>
              <a:rPr lang="en-US" dirty="0" smtClean="0"/>
              <a:t>Sustainability</a:t>
            </a:r>
            <a:r>
              <a:rPr lang="en-US" dirty="0"/>
              <a:t>, M&amp;E, </a:t>
            </a:r>
            <a:r>
              <a:rPr lang="en-US" dirty="0" smtClean="0"/>
              <a:t> </a:t>
            </a:r>
            <a:r>
              <a:rPr lang="en-US" dirty="0"/>
              <a:t>results frameworks, update guidelines</a:t>
            </a:r>
          </a:p>
          <a:p>
            <a:pPr lvl="0"/>
            <a:r>
              <a:rPr lang="en-US" b="1" dirty="0" smtClean="0"/>
              <a:t>Well-developed </a:t>
            </a:r>
            <a:r>
              <a:rPr lang="en-US" b="1" dirty="0"/>
              <a:t>procedures and its experienced staff are the biggest </a:t>
            </a:r>
            <a:r>
              <a:rPr lang="en-US" b="1" dirty="0" smtClean="0"/>
              <a:t>asset: H</a:t>
            </a:r>
            <a:r>
              <a:rPr lang="en-US" dirty="0" smtClean="0"/>
              <a:t>ow to work </a:t>
            </a:r>
            <a:r>
              <a:rPr lang="en-US" dirty="0"/>
              <a:t>most efficiently with limited funding and strategic staffing?</a:t>
            </a:r>
          </a:p>
          <a:p>
            <a:pPr lvl="0"/>
            <a:r>
              <a:rPr lang="en-US" b="1" dirty="0" smtClean="0"/>
              <a:t>Monitor </a:t>
            </a:r>
            <a:r>
              <a:rPr lang="en-US" b="1" dirty="0"/>
              <a:t>implementation</a:t>
            </a:r>
            <a:r>
              <a:rPr lang="en-US" dirty="0"/>
              <a:t> of projects in producer </a:t>
            </a:r>
            <a:r>
              <a:rPr lang="en-US" dirty="0" smtClean="0"/>
              <a:t>countries: Maximize impact </a:t>
            </a:r>
            <a:r>
              <a:rPr lang="en-US" dirty="0"/>
              <a:t>for local populations in and around forests, SMEs and gradual </a:t>
            </a:r>
            <a:r>
              <a:rPr lang="en-US" b="1" dirty="0"/>
              <a:t>integration of local markets  into formal economy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96852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dirty="0">
                <a:solidFill>
                  <a:srgbClr val="002060"/>
                </a:solidFill>
              </a:rPr>
              <a:t>Summary of Background Experience </a:t>
            </a:r>
            <a:r>
              <a:rPr lang="en-US" sz="4000" b="1" dirty="0" smtClean="0">
                <a:solidFill>
                  <a:srgbClr val="002060"/>
                </a:solidFill>
              </a:rPr>
              <a:t>-</a:t>
            </a:r>
            <a:r>
              <a:rPr lang="en-US" b="1" dirty="0">
                <a:solidFill>
                  <a:srgbClr val="002060"/>
                </a:solidFill>
              </a:rPr>
              <a:t/>
            </a:r>
            <a:br>
              <a:rPr lang="en-US" b="1" dirty="0">
                <a:solidFill>
                  <a:srgbClr val="002060"/>
                </a:solidFill>
              </a:rPr>
            </a:br>
            <a:endParaRPr lang="en-US" b="1" dirty="0">
              <a:solidFill>
                <a:srgbClr val="00206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80672726"/>
              </p:ext>
            </p:extLst>
          </p:nvPr>
        </p:nvGraphicFramePr>
        <p:xfrm>
          <a:off x="0" y="914400"/>
          <a:ext cx="8991600" cy="595086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590800"/>
                <a:gridCol w="6400800"/>
              </a:tblGrid>
              <a:tr h="622134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Expertise 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000" dirty="0">
                          <a:effectLst/>
                        </a:rPr>
                        <a:t>Qualification and </a:t>
                      </a:r>
                      <a:r>
                        <a:rPr lang="en-US" sz="2000" dirty="0" smtClean="0">
                          <a:effectLst/>
                        </a:rPr>
                        <a:t>Experience</a:t>
                      </a:r>
                      <a:r>
                        <a:rPr lang="en-US" sz="2000" dirty="0">
                          <a:effectLst/>
                        </a:rPr>
                        <a:t> </a:t>
                      </a:r>
                      <a:endParaRPr lang="en-US" sz="2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7376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International Policies and Relations;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Negotiation Skills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Delegate to most UNFF, UNFCCC, CPF events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Worked in multiple Organizations: WB, EU, GIZ, German Government, Diplomatic Post, Adviser to Indonesia </a:t>
                      </a:r>
                      <a:r>
                        <a:rPr lang="en-US" sz="1600" dirty="0" err="1">
                          <a:effectLst/>
                        </a:rPr>
                        <a:t>MoF</a:t>
                      </a:r>
                      <a:r>
                        <a:rPr lang="en-US" sz="1600" dirty="0">
                          <a:effectLst/>
                        </a:rPr>
                        <a:t>, Togo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Worked in all global forest regions: LAC, Africa, East Asia, Europe and Central Asia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World Bank and EU Forests Adviser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8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Fundraising and 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Successful Initiatives</a:t>
                      </a:r>
                    </a:p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 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Raised and leveraged about $ 1 billion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Developed innovative initiatives and programs: e.g. FIP ($ 630 million); Dedicated Grant Mechanism for IPLCs ($ 50 Million);  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FLEG; St. Petersburg FLEG Declaration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158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Partnerships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PROFOR; WB-WWF Alliance; Growing Forest Partnerships; The Forest Dialogue (TFD); Consultative Group on Indonesian Forestry (CGIF); EU Neighborhood Program (ENPI); 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Large network with CSOs, lobby groups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977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Project Administration and Financial Management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Designed and implemented multiple programs/projects</a:t>
                      </a:r>
                    </a:p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Currently, program manager for 24 large operations; extensive field experience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8966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Professional Qualification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Symbol"/>
                        <a:buChar char=""/>
                      </a:pPr>
                      <a:r>
                        <a:rPr lang="en-US" sz="1600" dirty="0">
                          <a:effectLst/>
                        </a:rPr>
                        <a:t>PhD Forest Management and Utilization/Wood Processing</a:t>
                      </a:r>
                      <a:endParaRPr lang="en-US" sz="16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970875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3626</TotalTime>
  <Words>951</Words>
  <Application>Microsoft Office PowerPoint</Application>
  <PresentationFormat>On-screen Show (4:3)</PresentationFormat>
  <Paragraphs>108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ITTC 50th Session Article 14 ITTA – Selection of new Executive Director</vt:lpstr>
      <vt:lpstr>Changing Context for Tropical Forest Management</vt:lpstr>
      <vt:lpstr>Institutional Challenges for ITTO</vt:lpstr>
      <vt:lpstr>Relevance of ITTA 2006</vt:lpstr>
      <vt:lpstr>  Increasing Global Wood Demand   </vt:lpstr>
      <vt:lpstr>Explore new Funding Opportunities</vt:lpstr>
      <vt:lpstr>Strengthen ITTO’s Visibility - Revitalize Communication, Outreach and Partnerships</vt:lpstr>
      <vt:lpstr>Address Operational Efficiency </vt:lpstr>
      <vt:lpstr>Summary of Background Experience - </vt:lpstr>
      <vt:lpstr>PowerPoint Presentation</vt:lpstr>
    </vt:vector>
  </TitlesOfParts>
  <Company>The World Bank Group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ITTC 50th Session Article 14 ITTA – Selection of new Executive Director</dc:title>
  <dc:creator>Gerhard Dieterle</dc:creator>
  <cp:lastModifiedBy>Gerhard Dieterle</cp:lastModifiedBy>
  <cp:revision>70</cp:revision>
  <dcterms:created xsi:type="dcterms:W3CDTF">2014-10-12T16:50:55Z</dcterms:created>
  <dcterms:modified xsi:type="dcterms:W3CDTF">2014-11-02T05:29:09Z</dcterms:modified>
</cp:coreProperties>
</file>